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4" r:id="rId4"/>
    <p:sldId id="275" r:id="rId5"/>
    <p:sldId id="277" r:id="rId6"/>
    <p:sldId id="278" r:id="rId7"/>
    <p:sldId id="280" r:id="rId8"/>
    <p:sldId id="281" r:id="rId9"/>
    <p:sldId id="28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A98"/>
    <a:srgbClr val="00B0F0"/>
    <a:srgbClr val="80D6F7"/>
    <a:srgbClr val="FCD9EE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996" y="84"/>
      </p:cViewPr>
      <p:guideLst>
        <p:guide orient="horz" pos="3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644E3-328E-4313-9B1B-99C67ACFDC7A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ACB61-7783-4045-8B20-1819A11FB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ACB61-7783-4045-8B20-1819A11FBBD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6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9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9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0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2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8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2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21397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6465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175">
              <a:lnSpc>
                <a:spcPct val="120000"/>
              </a:lnSpc>
            </a:pPr>
            <a:r>
              <a:rPr lang="ru-RU" sz="4000" spc="-5" dirty="0" err="1">
                <a:latin typeface="Arial"/>
                <a:cs typeface="Arial"/>
              </a:rPr>
              <a:t>Порівнюємо</a:t>
            </a:r>
            <a:r>
              <a:rPr lang="ru-RU" sz="4000" spc="-5" dirty="0">
                <a:latin typeface="Arial"/>
                <a:cs typeface="Arial"/>
              </a:rPr>
              <a:t> числа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139701"/>
            <a:ext cx="9144000" cy="617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740" y="2571750"/>
            <a:ext cx="2356520" cy="235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flipV="1">
            <a:off x="0" y="2237999"/>
            <a:ext cx="9144000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0"/>
            <a:ext cx="1030931" cy="1104900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627534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855280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0" y="-10321"/>
            <a:ext cx="847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uk-UA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Математичний диктант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908" y="2000240"/>
            <a:ext cx="46861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Намалюй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кружків.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Запиши три наступні числа за числом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Запиши три попередні числа до числа 5.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Запиши числа, які більші за 3, </a:t>
            </a: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       але менші від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Запиши числа, між якими стоїть число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8450" y="2355726"/>
            <a:ext cx="2461382" cy="39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8450" y="2977749"/>
            <a:ext cx="374699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0332" y="3579862"/>
            <a:ext cx="377511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0332" y="4155926"/>
            <a:ext cx="377511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8450" y="4803998"/>
            <a:ext cx="374699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/>
          <p:nvPr/>
        </p:nvPicPr>
        <p:blipFill>
          <a:blip r:embed="rId4" cstate="print"/>
          <a:srcRect t="4094" r="42893" b="6433"/>
          <a:stretch>
            <a:fillRect/>
          </a:stretch>
        </p:blipFill>
        <p:spPr bwMode="auto">
          <a:xfrm>
            <a:off x="4932040" y="2000240"/>
            <a:ext cx="349821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4" cstate="print"/>
          <a:srcRect t="4094" r="42893" b="6433"/>
          <a:stretch>
            <a:fillRect/>
          </a:stretch>
        </p:blipFill>
        <p:spPr bwMode="auto">
          <a:xfrm>
            <a:off x="4932040" y="3429000"/>
            <a:ext cx="349821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030782" y="209611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1)</a:t>
            </a:r>
          </a:p>
        </p:txBody>
      </p:sp>
      <p:sp>
        <p:nvSpPr>
          <p:cNvPr id="21" name="Овал 20"/>
          <p:cNvSpPr/>
          <p:nvPr/>
        </p:nvSpPr>
        <p:spPr>
          <a:xfrm>
            <a:off x="5572132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786446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00760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215074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29388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643702" y="228599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000628" y="2571744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2)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0694" y="25717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29322" y="25717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7950" y="25717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6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0628" y="3048656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3)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00694" y="30486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9322" y="30486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3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7950" y="30486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2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0628" y="3500438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4)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00694" y="35004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29322" y="35004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0628" y="3977350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5)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00694" y="40005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29322" y="400050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22310" y="40005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6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Заголовок 28"/>
          <p:cNvSpPr txBox="1">
            <a:spLocks/>
          </p:cNvSpPr>
          <p:nvPr/>
        </p:nvSpPr>
        <p:spPr>
          <a:xfrm>
            <a:off x="0" y="-205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200" dirty="0" err="1">
                <a:latin typeface="Arial" pitchFamily="34" charset="0"/>
                <a:cs typeface="Arial" pitchFamily="34" charset="0"/>
              </a:rPr>
              <a:t>Назви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числа,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менші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6; числа,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більші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за 6.</a:t>
            </a:r>
          </a:p>
        </p:txBody>
      </p:sp>
      <p:cxnSp>
        <p:nvCxnSpPr>
          <p:cNvPr id="89" name="Прямая соединительная линия 88"/>
          <p:cNvCxnSpPr>
            <a:cxnSpLocks noChangeShapeType="1"/>
          </p:cNvCxnSpPr>
          <p:nvPr/>
        </p:nvCxnSpPr>
        <p:spPr bwMode="auto">
          <a:xfrm>
            <a:off x="3130501" y="2909924"/>
            <a:ext cx="2881312" cy="0"/>
          </a:xfrm>
          <a:prstGeom prst="line">
            <a:avLst/>
          </a:prstGeom>
          <a:noFill/>
          <a:ln w="25400" algn="ctr">
            <a:solidFill>
              <a:srgbClr val="00B0F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3455145" y="2945643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48"/>
          <p:cNvCxnSpPr/>
          <p:nvPr/>
        </p:nvCxnSpPr>
        <p:spPr>
          <a:xfrm rot="5400000" flipH="1" flipV="1">
            <a:off x="41044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48"/>
          <p:cNvCxnSpPr/>
          <p:nvPr/>
        </p:nvCxnSpPr>
        <p:spPr>
          <a:xfrm rot="5400000" flipH="1" flipV="1">
            <a:off x="38885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48"/>
          <p:cNvCxnSpPr/>
          <p:nvPr/>
        </p:nvCxnSpPr>
        <p:spPr>
          <a:xfrm rot="5400000" flipH="1" flipV="1">
            <a:off x="3671045" y="2945643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48"/>
          <p:cNvCxnSpPr/>
          <p:nvPr/>
        </p:nvCxnSpPr>
        <p:spPr>
          <a:xfrm rot="5400000" flipH="1" flipV="1">
            <a:off x="43203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 flipH="1" flipV="1">
            <a:off x="45362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48"/>
          <p:cNvCxnSpPr/>
          <p:nvPr/>
        </p:nvCxnSpPr>
        <p:spPr>
          <a:xfrm rot="5400000" flipH="1" flipV="1">
            <a:off x="47521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48"/>
          <p:cNvCxnSpPr/>
          <p:nvPr/>
        </p:nvCxnSpPr>
        <p:spPr>
          <a:xfrm rot="5400000" flipH="1" flipV="1">
            <a:off x="49680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48"/>
          <p:cNvCxnSpPr/>
          <p:nvPr/>
        </p:nvCxnSpPr>
        <p:spPr>
          <a:xfrm rot="5400000" flipH="1" flipV="1">
            <a:off x="51839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48"/>
          <p:cNvCxnSpPr/>
          <p:nvPr/>
        </p:nvCxnSpPr>
        <p:spPr>
          <a:xfrm rot="5400000" flipH="1" flipV="1">
            <a:off x="5399832" y="2945643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Овал 99"/>
          <p:cNvSpPr>
            <a:spLocks noChangeArrowheads="1"/>
          </p:cNvSpPr>
          <p:nvPr/>
        </p:nvSpPr>
        <p:spPr bwMode="auto">
          <a:xfrm>
            <a:off x="3059063" y="2838487"/>
            <a:ext cx="141288" cy="152400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3419426" y="3054387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2" name="Rectangle 78"/>
          <p:cNvSpPr>
            <a:spLocks noChangeArrowheads="1"/>
          </p:cNvSpPr>
          <p:nvPr/>
        </p:nvSpPr>
        <p:spPr bwMode="auto">
          <a:xfrm>
            <a:off x="36353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2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3" name="Rectangle 79"/>
          <p:cNvSpPr>
            <a:spLocks noChangeArrowheads="1"/>
          </p:cNvSpPr>
          <p:nvPr/>
        </p:nvSpPr>
        <p:spPr bwMode="auto">
          <a:xfrm>
            <a:off x="38512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3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4" name="Rectangle 80"/>
          <p:cNvSpPr>
            <a:spLocks noChangeArrowheads="1"/>
          </p:cNvSpPr>
          <p:nvPr/>
        </p:nvSpPr>
        <p:spPr bwMode="auto">
          <a:xfrm>
            <a:off x="40671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4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5" name="Rectangle 81"/>
          <p:cNvSpPr>
            <a:spLocks noChangeArrowheads="1"/>
          </p:cNvSpPr>
          <p:nvPr/>
        </p:nvSpPr>
        <p:spPr bwMode="auto">
          <a:xfrm>
            <a:off x="42830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5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6" name="Rectangle 82"/>
          <p:cNvSpPr>
            <a:spLocks noChangeArrowheads="1"/>
          </p:cNvSpPr>
          <p:nvPr/>
        </p:nvSpPr>
        <p:spPr bwMode="auto">
          <a:xfrm>
            <a:off x="44989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  <a:sym typeface="Calibri" pitchFamily="34" charset="0"/>
              </a:rPr>
              <a:t>6</a:t>
            </a:r>
            <a:endParaRPr lang="ru-RU" dirty="0"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7" name="Rectangle 83"/>
          <p:cNvSpPr>
            <a:spLocks noChangeArrowheads="1"/>
          </p:cNvSpPr>
          <p:nvPr/>
        </p:nvSpPr>
        <p:spPr bwMode="auto">
          <a:xfrm>
            <a:off x="47148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7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8" name="Rectangle 84"/>
          <p:cNvSpPr>
            <a:spLocks noChangeArrowheads="1"/>
          </p:cNvSpPr>
          <p:nvPr/>
        </p:nvSpPr>
        <p:spPr bwMode="auto">
          <a:xfrm>
            <a:off x="49307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8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09" name="Rectangle 85"/>
          <p:cNvSpPr>
            <a:spLocks noChangeArrowheads="1"/>
          </p:cNvSpPr>
          <p:nvPr/>
        </p:nvSpPr>
        <p:spPr bwMode="auto">
          <a:xfrm>
            <a:off x="5146626" y="3054387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9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0" name="Rectangle 86"/>
          <p:cNvSpPr>
            <a:spLocks noChangeArrowheads="1"/>
          </p:cNvSpPr>
          <p:nvPr/>
        </p:nvSpPr>
        <p:spPr bwMode="auto">
          <a:xfrm>
            <a:off x="5362526" y="3054387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10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1" name="Дуга 54"/>
          <p:cNvSpPr>
            <a:spLocks/>
          </p:cNvSpPr>
          <p:nvPr/>
        </p:nvSpPr>
        <p:spPr bwMode="auto">
          <a:xfrm flipH="1">
            <a:off x="4644504" y="2499742"/>
            <a:ext cx="3383880" cy="857081"/>
          </a:xfrm>
          <a:custGeom>
            <a:avLst/>
            <a:gdLst>
              <a:gd name="T0" fmla="*/ 3143073 w 5286412"/>
              <a:gd name="T1" fmla="*/ 10828 h 1200152"/>
              <a:gd name="T2" fmla="*/ 2643206 w 5286412"/>
              <a:gd name="T3" fmla="*/ 600076 h 1200152"/>
              <a:gd name="T4" fmla="*/ 5286412 w 5286412"/>
              <a:gd name="T5" fmla="*/ 600076 h 1200152"/>
              <a:gd name="T6" fmla="*/ 11796480 60000 65536"/>
              <a:gd name="T7" fmla="*/ 11796480 60000 65536"/>
              <a:gd name="T8" fmla="*/ 5898240 60000 65536"/>
              <a:gd name="T9" fmla="*/ 3143073 w 5286412"/>
              <a:gd name="T10" fmla="*/ 10828 h 1200152"/>
              <a:gd name="T11" fmla="*/ 5286412 w 5286412"/>
              <a:gd name="T12" fmla="*/ 600076 h 1200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6412" h="1200152" stroke="0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  <a:lnTo>
                  <a:pt x="2643206" y="600076"/>
                </a:lnTo>
                <a:close/>
              </a:path>
              <a:path w="5286412" h="1200152" fill="none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</a:path>
            </a:pathLst>
          </a:custGeom>
          <a:noFill/>
          <a:ln>
            <a:solidFill>
              <a:srgbClr val="ED209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 Box 88"/>
          <p:cNvSpPr txBox="1">
            <a:spLocks noChangeArrowheads="1"/>
          </p:cNvSpPr>
          <p:nvPr/>
        </p:nvSpPr>
        <p:spPr bwMode="auto">
          <a:xfrm>
            <a:off x="5182814" y="2543212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</a:rPr>
              <a:t>більше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Дуга 56"/>
          <p:cNvSpPr>
            <a:spLocks/>
          </p:cNvSpPr>
          <p:nvPr/>
        </p:nvSpPr>
        <p:spPr bwMode="auto">
          <a:xfrm>
            <a:off x="1475062" y="2527299"/>
            <a:ext cx="3168946" cy="764810"/>
          </a:xfrm>
          <a:custGeom>
            <a:avLst/>
            <a:gdLst>
              <a:gd name="T0" fmla="*/ 2071967 w 4071966"/>
              <a:gd name="T1" fmla="*/ 99 h 1271590"/>
              <a:gd name="T2" fmla="*/ 2035983 w 4071966"/>
              <a:gd name="T3" fmla="*/ 635795 h 1271590"/>
              <a:gd name="T4" fmla="*/ 4071966 w 4071966"/>
              <a:gd name="T5" fmla="*/ 635795 h 1271590"/>
              <a:gd name="T6" fmla="*/ 11796480 60000 65536"/>
              <a:gd name="T7" fmla="*/ 11796480 60000 65536"/>
              <a:gd name="T8" fmla="*/ 5898240 60000 65536"/>
              <a:gd name="T9" fmla="*/ 2071967 w 4071966"/>
              <a:gd name="T10" fmla="*/ 99 h 1271590"/>
              <a:gd name="T11" fmla="*/ 4071966 w 4071966"/>
              <a:gd name="T12" fmla="*/ 635795 h 1271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71966" h="1271590" stroke="0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  <a:lnTo>
                  <a:pt x="2035983" y="635795"/>
                </a:lnTo>
                <a:close/>
              </a:path>
              <a:path w="4071966" h="1271590" fill="none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</a:path>
            </a:pathLst>
          </a:custGeom>
          <a:noFill/>
          <a:ln>
            <a:solidFill>
              <a:srgbClr val="2BBAF1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 Box 90"/>
          <p:cNvSpPr txBox="1">
            <a:spLocks noChangeArrowheads="1"/>
          </p:cNvSpPr>
          <p:nvPr/>
        </p:nvSpPr>
        <p:spPr bwMode="auto">
          <a:xfrm>
            <a:off x="3059063" y="2527299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</a:rPr>
              <a:t>менше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Овал 114"/>
          <p:cNvSpPr>
            <a:spLocks noChangeArrowheads="1"/>
          </p:cNvSpPr>
          <p:nvPr/>
        </p:nvSpPr>
        <p:spPr bwMode="auto">
          <a:xfrm>
            <a:off x="4608787" y="2862614"/>
            <a:ext cx="87312" cy="94179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62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4" grpId="0"/>
      <p:bldP spid="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19"/>
          <p:cNvSpPr txBox="1">
            <a:spLocks/>
          </p:cNvSpPr>
          <p:nvPr/>
        </p:nvSpPr>
        <p:spPr>
          <a:xfrm>
            <a:off x="1770" y="-20713"/>
            <a:ext cx="8229600" cy="1361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200" dirty="0" err="1">
                <a:latin typeface="Arial" pitchFamily="34" charset="0"/>
                <a:cs typeface="Arial" pitchFamily="34" charset="0"/>
              </a:rPr>
              <a:t>Запиши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числа від 1 до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у порядку зменшення. 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Обведи число 5. Як одержати наступне число? 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попереднє число?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33435" y="34964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EE1A98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910386" y="3506440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980666" y="348777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16570" y="348777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252474" y="348777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304147" y="347909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723600" y="3407656"/>
            <a:ext cx="5872736" cy="904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2509418" y="333621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3436524" y="333621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295368" y="333621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152624" y="333621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079730" y="333621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991143" y="3344902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1652162" y="3348436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831606" y="3415884"/>
            <a:ext cx="499423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9618" y="2747704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70426" y="2747704"/>
            <a:ext cx="54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+ 1</a:t>
            </a:r>
          </a:p>
        </p:txBody>
      </p:sp>
      <p:sp>
        <p:nvSpPr>
          <p:cNvPr id="52" name="Полилиния 51"/>
          <p:cNvSpPr/>
          <p:nvPr/>
        </p:nvSpPr>
        <p:spPr>
          <a:xfrm flipH="1">
            <a:off x="5152624" y="3166258"/>
            <a:ext cx="927106" cy="179301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080345" y="3175337"/>
            <a:ext cx="927106" cy="179946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EE1A98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008896" y="3335402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6934413" y="3360400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097482" y="3348435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72000" y="4277065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– 1 =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6037" y="4277065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+ 1 =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62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54" grpId="0" animBg="1"/>
      <p:bldP spid="55" grpId="0" animBg="1"/>
      <p:bldP spid="2" grpId="0"/>
      <p:bldP spid="3" grpId="0"/>
      <p:bldP spid="52" grpId="0" animBg="1"/>
      <p:bldP spid="53" grpId="0" animBg="1"/>
      <p:bldP spid="56" grpId="0" animBg="1"/>
      <p:bldP spid="56" grpId="1" animBg="1"/>
      <p:bldP spid="57" grpId="0" animBg="1"/>
      <p:bldP spid="58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Рисунок 74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t="4094" r="76676" b="25731"/>
          <a:stretch>
            <a:fillRect/>
          </a:stretch>
        </p:blipFill>
        <p:spPr bwMode="auto">
          <a:xfrm>
            <a:off x="7391712" y="2004806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 t="4094" r="42893" b="25731"/>
          <a:stretch>
            <a:fillRect/>
          </a:stretch>
        </p:blipFill>
        <p:spPr bwMode="auto">
          <a:xfrm>
            <a:off x="3891250" y="2004806"/>
            <a:ext cx="349821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rcRect t="4094" r="42893" b="25731"/>
          <a:stretch>
            <a:fillRect/>
          </a:stretch>
        </p:blipFill>
        <p:spPr bwMode="auto">
          <a:xfrm>
            <a:off x="390788" y="2004806"/>
            <a:ext cx="349821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Заголовок 49"/>
          <p:cNvSpPr txBox="1">
            <a:spLocks/>
          </p:cNvSpPr>
          <p:nvPr/>
        </p:nvSpPr>
        <p:spPr>
          <a:xfrm>
            <a:off x="-2359" y="-6277"/>
            <a:ext cx="8229600" cy="14730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Що означає «додати 1»? «відняти 1»? 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Знайди значення виразів за числовим променем.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652" y="206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9886" y="207624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+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5280" y="206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6606" y="206769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89415" y="208415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652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9886" y="25531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–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62292" y="25717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78514" y="255315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89415" y="256106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93198" y="207865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6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07512" y="205550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–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21826" y="207865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3666" y="209824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2383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1198" y="25765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2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04450" y="255339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+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22814" y="25765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3666" y="257515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45371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62754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91014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–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91382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7604" y="207624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20010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62754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4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78976" y="257631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+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98394" y="25857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7604" y="255315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25517" y="25717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21416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3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42742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–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50044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2374" y="208415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99103" y="20762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14707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49309" y="257631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+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36323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1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62374" y="258422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92091" y="25763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761427" y="425661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5838378" y="4266590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908658" y="424792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4044562" y="424792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3180466" y="424792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232139" y="42392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1651592" y="4167806"/>
            <a:ext cx="5872736" cy="904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437410" y="409636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3364516" y="409636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4223360" y="409636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5080616" y="409636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6007722" y="4096368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6919135" y="4105052"/>
            <a:ext cx="158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1580154" y="4108586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5321036" y="4480963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198418" y="3507854"/>
            <a:ext cx="54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+ 1</a:t>
            </a:r>
          </a:p>
        </p:txBody>
      </p:sp>
      <p:sp>
        <p:nvSpPr>
          <p:cNvPr id="93" name="Полилиния 92"/>
          <p:cNvSpPr/>
          <p:nvPr/>
        </p:nvSpPr>
        <p:spPr>
          <a:xfrm flipH="1" flipV="1">
            <a:off x="5983929" y="4240288"/>
            <a:ext cx="927106" cy="202140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6008338" y="3955220"/>
            <a:ext cx="927106" cy="179946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EE1A98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4394585" y="4479815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3499782" y="4478961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197668" y="4479815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2" name="Полилиния 101"/>
          <p:cNvSpPr/>
          <p:nvPr/>
        </p:nvSpPr>
        <p:spPr>
          <a:xfrm flipH="1" flipV="1">
            <a:off x="5076566" y="4229465"/>
            <a:ext cx="927106" cy="202140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3349146" y="3943968"/>
            <a:ext cx="883831" cy="169823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EE1A98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 flipH="1" flipV="1">
            <a:off x="4181803" y="4218642"/>
            <a:ext cx="927106" cy="202140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6862405" y="4120550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081785" y="3944903"/>
            <a:ext cx="927106" cy="179946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EE1A98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5947564" y="4114788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25474" y="4108585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 flipH="1" flipV="1">
            <a:off x="3350683" y="4220836"/>
            <a:ext cx="892391" cy="203184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4148538" y="4096368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3565495" y="3507854"/>
            <a:ext cx="54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+ 1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5304934" y="3507854"/>
            <a:ext cx="54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+ 1</a:t>
            </a:r>
          </a:p>
        </p:txBody>
      </p:sp>
      <p:sp>
        <p:nvSpPr>
          <p:cNvPr id="111" name="Полилиния 110"/>
          <p:cNvSpPr/>
          <p:nvPr/>
        </p:nvSpPr>
        <p:spPr>
          <a:xfrm>
            <a:off x="2443954" y="3943968"/>
            <a:ext cx="938825" cy="160405"/>
          </a:xfrm>
          <a:custGeom>
            <a:avLst/>
            <a:gdLst>
              <a:gd name="connsiteX0" fmla="*/ 0 w 862641"/>
              <a:gd name="connsiteY0" fmla="*/ 129638 h 129638"/>
              <a:gd name="connsiteX1" fmla="*/ 405441 w 862641"/>
              <a:gd name="connsiteY1" fmla="*/ 242 h 129638"/>
              <a:gd name="connsiteX2" fmla="*/ 862641 w 862641"/>
              <a:gd name="connsiteY2" fmla="*/ 103759 h 129638"/>
              <a:gd name="connsiteX0" fmla="*/ 0 w 871306"/>
              <a:gd name="connsiteY0" fmla="*/ 129403 h 129403"/>
              <a:gd name="connsiteX1" fmla="*/ 405441 w 871306"/>
              <a:gd name="connsiteY1" fmla="*/ 7 h 129403"/>
              <a:gd name="connsiteX2" fmla="*/ 871306 w 871306"/>
              <a:gd name="connsiteY2" fmla="*/ 124582 h 129403"/>
              <a:gd name="connsiteX0" fmla="*/ 0 w 871306"/>
              <a:gd name="connsiteY0" fmla="*/ 100420 h 100420"/>
              <a:gd name="connsiteX1" fmla="*/ 413549 w 871306"/>
              <a:gd name="connsiteY1" fmla="*/ 12 h 100420"/>
              <a:gd name="connsiteX2" fmla="*/ 871306 w 871306"/>
              <a:gd name="connsiteY2" fmla="*/ 95599 h 10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306" h="100420">
                <a:moveTo>
                  <a:pt x="0" y="100420"/>
                </a:moveTo>
                <a:cubicBezTo>
                  <a:pt x="130834" y="37878"/>
                  <a:pt x="268331" y="815"/>
                  <a:pt x="413549" y="12"/>
                </a:cubicBezTo>
                <a:cubicBezTo>
                  <a:pt x="558767" y="-791"/>
                  <a:pt x="714592" y="41684"/>
                  <a:pt x="871306" y="95599"/>
                </a:cubicBezTo>
              </a:path>
            </a:pathLst>
          </a:custGeom>
          <a:noFill/>
          <a:ln>
            <a:solidFill>
              <a:srgbClr val="EE1A98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3300899" y="4096629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2385836" y="4115383"/>
            <a:ext cx="141667" cy="1527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2682071" y="3505977"/>
            <a:ext cx="54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3858362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00"/>
                            </p:stCondLst>
                            <p:childTnLst>
                              <p:par>
                                <p:cTn id="2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"/>
                            </p:stCondLst>
                            <p:childTnLst>
                              <p:par>
                                <p:cTn id="3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500"/>
                            </p:stCondLst>
                            <p:childTnLst>
                              <p:par>
                                <p:cTn id="3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500"/>
                            </p:stCondLst>
                            <p:childTnLst>
                              <p:par>
                                <p:cTn id="3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000"/>
                            </p:stCondLst>
                            <p:childTnLst>
                              <p:par>
                                <p:cTn id="4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500"/>
                            </p:stCondLst>
                            <p:childTnLst>
                              <p:par>
                                <p:cTn id="4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"/>
                            </p:stCondLst>
                            <p:childTnLst>
                              <p:par>
                                <p:cTn id="4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000"/>
                            </p:stCondLst>
                            <p:childTnLst>
                              <p:par>
                                <p:cTn id="4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500"/>
                            </p:stCondLst>
                            <p:childTnLst>
                              <p:par>
                                <p:cTn id="4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76" grpId="0"/>
      <p:bldP spid="77" grpId="0"/>
      <p:bldP spid="78" grpId="0"/>
      <p:bldP spid="79" grpId="0"/>
      <p:bldP spid="80" grpId="0"/>
      <p:bldP spid="81" grpId="0"/>
      <p:bldP spid="89" grpId="0" animBg="1"/>
      <p:bldP spid="91" grpId="0"/>
      <p:bldP spid="91" grpId="1"/>
      <p:bldP spid="92" grpId="0"/>
      <p:bldP spid="92" grpId="1"/>
      <p:bldP spid="93" grpId="0" animBg="1"/>
      <p:bldP spid="93" grpId="1" animBg="1"/>
      <p:bldP spid="94" grpId="0" animBg="1"/>
      <p:bldP spid="94" grpId="1" animBg="1"/>
      <p:bldP spid="98" grpId="0"/>
      <p:bldP spid="98" grpId="1"/>
      <p:bldP spid="99" grpId="0"/>
      <p:bldP spid="99" grpId="1"/>
      <p:bldP spid="101" grpId="0"/>
      <p:bldP spid="101" grpId="1"/>
      <p:bldP spid="102" grpId="0" animBg="1"/>
      <p:bldP spid="102" grpId="1" animBg="1"/>
      <p:bldP spid="103" grpId="0" animBg="1"/>
      <p:bldP spid="103" grpId="1" animBg="1"/>
      <p:bldP spid="106" grpId="0" animBg="1"/>
      <p:bldP spid="106" grpId="1" animBg="1"/>
      <p:bldP spid="96" grpId="0" animBg="1"/>
      <p:bldP spid="96" grpId="1" animBg="1"/>
      <p:bldP spid="96" grpId="2" animBg="1"/>
      <p:bldP spid="96" grpId="3" animBg="1"/>
      <p:bldP spid="107" grpId="0" animBg="1"/>
      <p:bldP spid="107" grpId="1" animBg="1"/>
      <p:bldP spid="95" grpId="0" animBg="1"/>
      <p:bldP spid="95" grpId="1" animBg="1"/>
      <p:bldP spid="95" grpId="2" animBg="1"/>
      <p:bldP spid="95" grpId="3" animBg="1"/>
      <p:bldP spid="95" grpId="4" animBg="1"/>
      <p:bldP spid="95" grpId="5" animBg="1"/>
      <p:bldP spid="95" grpId="6" animBg="1"/>
      <p:bldP spid="95" grpId="7" animBg="1"/>
      <p:bldP spid="97" grpId="0" animBg="1"/>
      <p:bldP spid="97" grpId="1" animBg="1"/>
      <p:bldP spid="97" grpId="2" animBg="1"/>
      <p:bldP spid="97" grpId="3" animBg="1"/>
      <p:bldP spid="97" grpId="4" animBg="1"/>
      <p:bldP spid="97" grpId="5" animBg="1"/>
      <p:bldP spid="108" grpId="0" animBg="1"/>
      <p:bldP spid="108" grpId="1" animBg="1"/>
      <p:bldP spid="105" grpId="0" animBg="1"/>
      <p:bldP spid="105" grpId="1" animBg="1"/>
      <p:bldP spid="105" grpId="2" animBg="1"/>
      <p:bldP spid="105" grpId="3" animBg="1"/>
      <p:bldP spid="105" grpId="4" animBg="1"/>
      <p:bldP spid="105" grpId="5" animBg="1"/>
      <p:bldP spid="109" grpId="0"/>
      <p:bldP spid="109" grpId="1"/>
      <p:bldP spid="110" grpId="0"/>
      <p:bldP spid="110" grpId="1"/>
      <p:bldP spid="111" grpId="0" animBg="1"/>
      <p:bldP spid="111" grpId="1" animBg="1"/>
      <p:bldP spid="104" grpId="0" animBg="1"/>
      <p:bldP spid="104" grpId="1" animBg="1"/>
      <p:bldP spid="104" grpId="2" animBg="1"/>
      <p:bldP spid="104" grpId="3" animBg="1"/>
      <p:bldP spid="104" grpId="4" animBg="1"/>
      <p:bldP spid="104" grpId="5" animBg="1"/>
      <p:bldP spid="112" grpId="0" animBg="1"/>
      <p:bldP spid="112" grpId="1" animBg="1"/>
      <p:bldP spid="113" grpId="0"/>
      <p:bldP spid="1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98"/>
          <p:cNvPicPr>
            <a:picLocks noChangeAspect="1"/>
          </p:cNvPicPr>
          <p:nvPr/>
        </p:nvPicPr>
        <p:blipFill rotWithShape="1">
          <a:blip r:embed="rId3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Прямоугольник 128"/>
          <p:cNvSpPr/>
          <p:nvPr/>
        </p:nvSpPr>
        <p:spPr>
          <a:xfrm>
            <a:off x="2339752" y="1491630"/>
            <a:ext cx="5910639" cy="135732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Крест 150"/>
          <p:cNvSpPr/>
          <p:nvPr/>
        </p:nvSpPr>
        <p:spPr>
          <a:xfrm>
            <a:off x="8380103" y="1583754"/>
            <a:ext cx="274822" cy="288032"/>
          </a:xfrm>
          <a:prstGeom prst="plus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3707904" y="2277448"/>
            <a:ext cx="339205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5411586" y="2277448"/>
            <a:ext cx="339205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8" name="Заголовок 64"/>
          <p:cNvSpPr txBox="1">
            <a:spLocks/>
          </p:cNvSpPr>
          <p:nvPr/>
        </p:nvSpPr>
        <p:spPr>
          <a:xfrm>
            <a:off x="-4514" y="-15592"/>
            <a:ext cx="8229600" cy="14381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У першому рядку хлопчик хотів підкреслити числа, менші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від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; у другому рядку — більші за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3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але менші від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Чи правильно він це зробив? Виправ помилки.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9" name="Рисунок 188" descr="хлопчик Ч4 С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491630"/>
            <a:ext cx="1500197" cy="1357322"/>
          </a:xfrm>
          <a:prstGeom prst="rect">
            <a:avLst/>
          </a:prstGeom>
        </p:spPr>
      </p:pic>
      <p:sp>
        <p:nvSpPr>
          <p:cNvPr id="190" name="TextBox 189"/>
          <p:cNvSpPr txBox="1"/>
          <p:nvPr/>
        </p:nvSpPr>
        <p:spPr>
          <a:xfrm>
            <a:off x="2538106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1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109610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2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681114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3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252618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4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824122" y="15399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5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395626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6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960118" y="15630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7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538634" y="15399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8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7110138" y="15399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9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578665" y="153991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10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538106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1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109610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2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674102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3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245606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4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824122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5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395626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6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960118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7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538634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8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110138" y="22542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9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7578666" y="224654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10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2555776" y="1991696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>
            <a:off x="3131840" y="1991696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3707904" y="1991696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4283968" y="1991696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4860032" y="1991696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4860032" y="2704488"/>
            <a:ext cx="214314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>
            <a:off x="5436096" y="2706076"/>
            <a:ext cx="214314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>
            <a:off x="4283968" y="2706076"/>
            <a:ext cx="214314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>
            <a:off x="3707904" y="2704488"/>
            <a:ext cx="214314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cxnSpLocks noChangeShapeType="1"/>
          </p:cNvCxnSpPr>
          <p:nvPr/>
        </p:nvCxnSpPr>
        <p:spPr bwMode="auto">
          <a:xfrm>
            <a:off x="3347119" y="3428727"/>
            <a:ext cx="2881312" cy="0"/>
          </a:xfrm>
          <a:prstGeom prst="line">
            <a:avLst/>
          </a:prstGeom>
          <a:noFill/>
          <a:ln w="25400" algn="ctr">
            <a:solidFill>
              <a:srgbClr val="00B0F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3671763" y="3464446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48"/>
          <p:cNvCxnSpPr/>
          <p:nvPr/>
        </p:nvCxnSpPr>
        <p:spPr>
          <a:xfrm rot="5400000" flipH="1" flipV="1">
            <a:off x="43210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48"/>
          <p:cNvCxnSpPr/>
          <p:nvPr/>
        </p:nvCxnSpPr>
        <p:spPr>
          <a:xfrm rot="5400000" flipH="1" flipV="1">
            <a:off x="41051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48"/>
          <p:cNvCxnSpPr/>
          <p:nvPr/>
        </p:nvCxnSpPr>
        <p:spPr>
          <a:xfrm rot="5400000" flipH="1" flipV="1">
            <a:off x="3887663" y="3464446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48"/>
          <p:cNvCxnSpPr/>
          <p:nvPr/>
        </p:nvCxnSpPr>
        <p:spPr>
          <a:xfrm rot="5400000" flipH="1" flipV="1">
            <a:off x="45369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47528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48"/>
          <p:cNvCxnSpPr/>
          <p:nvPr/>
        </p:nvCxnSpPr>
        <p:spPr>
          <a:xfrm rot="5400000" flipH="1" flipV="1">
            <a:off x="49687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48"/>
          <p:cNvCxnSpPr/>
          <p:nvPr/>
        </p:nvCxnSpPr>
        <p:spPr>
          <a:xfrm rot="5400000" flipH="1" flipV="1">
            <a:off x="51846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48"/>
          <p:cNvCxnSpPr/>
          <p:nvPr/>
        </p:nvCxnSpPr>
        <p:spPr>
          <a:xfrm rot="5400000" flipH="1" flipV="1">
            <a:off x="54005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48"/>
          <p:cNvCxnSpPr/>
          <p:nvPr/>
        </p:nvCxnSpPr>
        <p:spPr>
          <a:xfrm rot="5400000" flipH="1" flipV="1">
            <a:off x="5616450" y="3464446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Овал 110"/>
          <p:cNvSpPr>
            <a:spLocks noChangeArrowheads="1"/>
          </p:cNvSpPr>
          <p:nvPr/>
        </p:nvSpPr>
        <p:spPr bwMode="auto">
          <a:xfrm>
            <a:off x="3275681" y="3357290"/>
            <a:ext cx="141288" cy="152400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77"/>
          <p:cNvSpPr>
            <a:spLocks noChangeArrowheads="1"/>
          </p:cNvSpPr>
          <p:nvPr/>
        </p:nvSpPr>
        <p:spPr bwMode="auto">
          <a:xfrm>
            <a:off x="3636044" y="3573190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38519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2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4" name="Rectangle 79"/>
          <p:cNvSpPr>
            <a:spLocks noChangeArrowheads="1"/>
          </p:cNvSpPr>
          <p:nvPr/>
        </p:nvSpPr>
        <p:spPr bwMode="auto">
          <a:xfrm>
            <a:off x="40678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3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5" name="Rectangle 80"/>
          <p:cNvSpPr>
            <a:spLocks noChangeArrowheads="1"/>
          </p:cNvSpPr>
          <p:nvPr/>
        </p:nvSpPr>
        <p:spPr bwMode="auto">
          <a:xfrm>
            <a:off x="42837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4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6" name="Rectangle 81"/>
          <p:cNvSpPr>
            <a:spLocks noChangeArrowheads="1"/>
          </p:cNvSpPr>
          <p:nvPr/>
        </p:nvSpPr>
        <p:spPr bwMode="auto">
          <a:xfrm>
            <a:off x="44996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5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47155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  <a:sym typeface="Calibri" pitchFamily="34" charset="0"/>
              </a:rPr>
              <a:t>6</a:t>
            </a:r>
            <a:endParaRPr lang="ru-RU" dirty="0"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8" name="Rectangle 83"/>
          <p:cNvSpPr>
            <a:spLocks noChangeArrowheads="1"/>
          </p:cNvSpPr>
          <p:nvPr/>
        </p:nvSpPr>
        <p:spPr bwMode="auto">
          <a:xfrm>
            <a:off x="49314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7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19" name="Rectangle 84"/>
          <p:cNvSpPr>
            <a:spLocks noChangeArrowheads="1"/>
          </p:cNvSpPr>
          <p:nvPr/>
        </p:nvSpPr>
        <p:spPr bwMode="auto">
          <a:xfrm>
            <a:off x="51473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8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5363244" y="3573190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9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5579144" y="3573190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10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122" name="Дуга 54"/>
          <p:cNvSpPr>
            <a:spLocks/>
          </p:cNvSpPr>
          <p:nvPr/>
        </p:nvSpPr>
        <p:spPr bwMode="auto">
          <a:xfrm flipH="1">
            <a:off x="4861122" y="3018545"/>
            <a:ext cx="3383880" cy="857081"/>
          </a:xfrm>
          <a:custGeom>
            <a:avLst/>
            <a:gdLst>
              <a:gd name="T0" fmla="*/ 3143073 w 5286412"/>
              <a:gd name="T1" fmla="*/ 10828 h 1200152"/>
              <a:gd name="T2" fmla="*/ 2643206 w 5286412"/>
              <a:gd name="T3" fmla="*/ 600076 h 1200152"/>
              <a:gd name="T4" fmla="*/ 5286412 w 5286412"/>
              <a:gd name="T5" fmla="*/ 600076 h 1200152"/>
              <a:gd name="T6" fmla="*/ 11796480 60000 65536"/>
              <a:gd name="T7" fmla="*/ 11796480 60000 65536"/>
              <a:gd name="T8" fmla="*/ 5898240 60000 65536"/>
              <a:gd name="T9" fmla="*/ 3143073 w 5286412"/>
              <a:gd name="T10" fmla="*/ 10828 h 1200152"/>
              <a:gd name="T11" fmla="*/ 5286412 w 5286412"/>
              <a:gd name="T12" fmla="*/ 600076 h 1200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6412" h="1200152" stroke="0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  <a:lnTo>
                  <a:pt x="2643206" y="600076"/>
                </a:lnTo>
                <a:close/>
              </a:path>
              <a:path w="5286412" h="1200152" fill="none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</a:path>
            </a:pathLst>
          </a:custGeom>
          <a:noFill/>
          <a:ln>
            <a:solidFill>
              <a:srgbClr val="ED209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 Box 88"/>
          <p:cNvSpPr txBox="1">
            <a:spLocks noChangeArrowheads="1"/>
          </p:cNvSpPr>
          <p:nvPr/>
        </p:nvSpPr>
        <p:spPr bwMode="auto">
          <a:xfrm>
            <a:off x="5399432" y="3062015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</a:rPr>
              <a:t>більше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Дуга 56"/>
          <p:cNvSpPr>
            <a:spLocks/>
          </p:cNvSpPr>
          <p:nvPr/>
        </p:nvSpPr>
        <p:spPr bwMode="auto">
          <a:xfrm>
            <a:off x="1691680" y="3046102"/>
            <a:ext cx="3168946" cy="764810"/>
          </a:xfrm>
          <a:custGeom>
            <a:avLst/>
            <a:gdLst>
              <a:gd name="T0" fmla="*/ 2071967 w 4071966"/>
              <a:gd name="T1" fmla="*/ 99 h 1271590"/>
              <a:gd name="T2" fmla="*/ 2035983 w 4071966"/>
              <a:gd name="T3" fmla="*/ 635795 h 1271590"/>
              <a:gd name="T4" fmla="*/ 4071966 w 4071966"/>
              <a:gd name="T5" fmla="*/ 635795 h 1271590"/>
              <a:gd name="T6" fmla="*/ 11796480 60000 65536"/>
              <a:gd name="T7" fmla="*/ 11796480 60000 65536"/>
              <a:gd name="T8" fmla="*/ 5898240 60000 65536"/>
              <a:gd name="T9" fmla="*/ 2071967 w 4071966"/>
              <a:gd name="T10" fmla="*/ 99 h 1271590"/>
              <a:gd name="T11" fmla="*/ 4071966 w 4071966"/>
              <a:gd name="T12" fmla="*/ 635795 h 1271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71966" h="1271590" stroke="0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  <a:lnTo>
                  <a:pt x="2035983" y="635795"/>
                </a:lnTo>
                <a:close/>
              </a:path>
              <a:path w="4071966" h="1271590" fill="none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</a:path>
            </a:pathLst>
          </a:custGeom>
          <a:noFill/>
          <a:ln>
            <a:solidFill>
              <a:srgbClr val="2BBAF1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 Box 90"/>
          <p:cNvSpPr txBox="1">
            <a:spLocks noChangeArrowheads="1"/>
          </p:cNvSpPr>
          <p:nvPr/>
        </p:nvSpPr>
        <p:spPr bwMode="auto">
          <a:xfrm>
            <a:off x="3275681" y="3046102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</a:rPr>
              <a:t>менше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>
            <a:spLocks noChangeArrowheads="1"/>
          </p:cNvSpPr>
          <p:nvPr/>
        </p:nvSpPr>
        <p:spPr bwMode="auto">
          <a:xfrm>
            <a:off x="4814762" y="3381417"/>
            <a:ext cx="87312" cy="94179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5" name="Прямая соединительная линия 174"/>
          <p:cNvCxnSpPr>
            <a:cxnSpLocks noChangeShapeType="1"/>
          </p:cNvCxnSpPr>
          <p:nvPr/>
        </p:nvCxnSpPr>
        <p:spPr bwMode="auto">
          <a:xfrm>
            <a:off x="3346525" y="4436839"/>
            <a:ext cx="2881312" cy="0"/>
          </a:xfrm>
          <a:prstGeom prst="line">
            <a:avLst/>
          </a:prstGeom>
          <a:noFill/>
          <a:ln w="25400" algn="ctr">
            <a:solidFill>
              <a:srgbClr val="00B0F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6" name="Прямая соединительная линия 175"/>
          <p:cNvCxnSpPr/>
          <p:nvPr/>
        </p:nvCxnSpPr>
        <p:spPr>
          <a:xfrm rot="5400000" flipH="1" flipV="1">
            <a:off x="3671169" y="4472558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48"/>
          <p:cNvCxnSpPr/>
          <p:nvPr/>
        </p:nvCxnSpPr>
        <p:spPr>
          <a:xfrm rot="5400000" flipH="1" flipV="1">
            <a:off x="43204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48"/>
          <p:cNvCxnSpPr/>
          <p:nvPr/>
        </p:nvCxnSpPr>
        <p:spPr>
          <a:xfrm rot="5400000" flipH="1" flipV="1">
            <a:off x="41045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48"/>
          <p:cNvCxnSpPr/>
          <p:nvPr/>
        </p:nvCxnSpPr>
        <p:spPr>
          <a:xfrm rot="5400000" flipH="1" flipV="1">
            <a:off x="3887069" y="4472558"/>
            <a:ext cx="2159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48"/>
          <p:cNvCxnSpPr/>
          <p:nvPr/>
        </p:nvCxnSpPr>
        <p:spPr>
          <a:xfrm rot="5400000" flipH="1" flipV="1">
            <a:off x="45363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/>
          <p:nvPr/>
        </p:nvCxnSpPr>
        <p:spPr>
          <a:xfrm rot="5400000" flipH="1" flipV="1">
            <a:off x="47522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48"/>
          <p:cNvCxnSpPr/>
          <p:nvPr/>
        </p:nvCxnSpPr>
        <p:spPr>
          <a:xfrm rot="5400000" flipH="1" flipV="1">
            <a:off x="49681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48"/>
          <p:cNvCxnSpPr/>
          <p:nvPr/>
        </p:nvCxnSpPr>
        <p:spPr>
          <a:xfrm rot="5400000" flipH="1" flipV="1">
            <a:off x="51840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48"/>
          <p:cNvCxnSpPr/>
          <p:nvPr/>
        </p:nvCxnSpPr>
        <p:spPr>
          <a:xfrm rot="5400000" flipH="1" flipV="1">
            <a:off x="53999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48"/>
          <p:cNvCxnSpPr/>
          <p:nvPr/>
        </p:nvCxnSpPr>
        <p:spPr>
          <a:xfrm rot="5400000" flipH="1" flipV="1">
            <a:off x="5615856" y="4472558"/>
            <a:ext cx="215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6" name="Овал 225"/>
          <p:cNvSpPr>
            <a:spLocks noChangeArrowheads="1"/>
          </p:cNvSpPr>
          <p:nvPr/>
        </p:nvSpPr>
        <p:spPr bwMode="auto">
          <a:xfrm>
            <a:off x="3275087" y="4365402"/>
            <a:ext cx="141288" cy="152400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77"/>
          <p:cNvSpPr>
            <a:spLocks noChangeArrowheads="1"/>
          </p:cNvSpPr>
          <p:nvPr/>
        </p:nvSpPr>
        <p:spPr bwMode="auto">
          <a:xfrm>
            <a:off x="3635450" y="4581302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28" name="Rectangle 78"/>
          <p:cNvSpPr>
            <a:spLocks noChangeArrowheads="1"/>
          </p:cNvSpPr>
          <p:nvPr/>
        </p:nvSpPr>
        <p:spPr bwMode="auto">
          <a:xfrm>
            <a:off x="38513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2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29" name="Rectangle 79"/>
          <p:cNvSpPr>
            <a:spLocks noChangeArrowheads="1"/>
          </p:cNvSpPr>
          <p:nvPr/>
        </p:nvSpPr>
        <p:spPr bwMode="auto">
          <a:xfrm>
            <a:off x="40672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2BBAF1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3</a:t>
            </a:r>
            <a:endParaRPr lang="ru-RU">
              <a:solidFill>
                <a:srgbClr val="2BBAF1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0" name="Rectangle 80"/>
          <p:cNvSpPr>
            <a:spLocks noChangeArrowheads="1"/>
          </p:cNvSpPr>
          <p:nvPr/>
        </p:nvSpPr>
        <p:spPr bwMode="auto">
          <a:xfrm>
            <a:off x="42831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  <a:sym typeface="Calibri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1" name="Rectangle 81"/>
          <p:cNvSpPr>
            <a:spLocks noChangeArrowheads="1"/>
          </p:cNvSpPr>
          <p:nvPr/>
        </p:nvSpPr>
        <p:spPr bwMode="auto">
          <a:xfrm>
            <a:off x="44990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  <a:sym typeface="Calibri" pitchFamily="34" charset="0"/>
              </a:rPr>
              <a:t>5</a:t>
            </a:r>
            <a:endParaRPr lang="ru-RU" dirty="0"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2" name="Rectangle 82"/>
          <p:cNvSpPr>
            <a:spLocks noChangeArrowheads="1"/>
          </p:cNvSpPr>
          <p:nvPr/>
        </p:nvSpPr>
        <p:spPr bwMode="auto">
          <a:xfrm>
            <a:off x="47149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EE1A98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6</a:t>
            </a:r>
            <a:endParaRPr lang="ru-RU" dirty="0">
              <a:solidFill>
                <a:srgbClr val="EE1A98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3" name="Rectangle 83"/>
          <p:cNvSpPr>
            <a:spLocks noChangeArrowheads="1"/>
          </p:cNvSpPr>
          <p:nvPr/>
        </p:nvSpPr>
        <p:spPr bwMode="auto">
          <a:xfrm>
            <a:off x="49308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7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4" name="Rectangle 84"/>
          <p:cNvSpPr>
            <a:spLocks noChangeArrowheads="1"/>
          </p:cNvSpPr>
          <p:nvPr/>
        </p:nvSpPr>
        <p:spPr bwMode="auto">
          <a:xfrm>
            <a:off x="51467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8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5" name="Rectangle 85"/>
          <p:cNvSpPr>
            <a:spLocks noChangeArrowheads="1"/>
          </p:cNvSpPr>
          <p:nvPr/>
        </p:nvSpPr>
        <p:spPr bwMode="auto">
          <a:xfrm>
            <a:off x="5362650" y="4581302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9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6" name="Rectangle 86"/>
          <p:cNvSpPr>
            <a:spLocks noChangeArrowheads="1"/>
          </p:cNvSpPr>
          <p:nvPr/>
        </p:nvSpPr>
        <p:spPr bwMode="auto">
          <a:xfrm>
            <a:off x="5578550" y="4581302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ED2099"/>
                </a:solidFill>
                <a:latin typeface="Arial" pitchFamily="34" charset="0"/>
                <a:cs typeface="Arial" pitchFamily="34" charset="0"/>
                <a:sym typeface="Calibri" pitchFamily="34" charset="0"/>
              </a:rPr>
              <a:t>10</a:t>
            </a:r>
            <a:endParaRPr lang="ru-RU">
              <a:solidFill>
                <a:srgbClr val="ED2099"/>
              </a:solidFill>
              <a:latin typeface="Arial" pitchFamily="34" charset="0"/>
              <a:cs typeface="Arial" pitchFamily="34" charset="0"/>
              <a:sym typeface="Calibri" pitchFamily="34" charset="0"/>
            </a:endParaRPr>
          </a:p>
        </p:txBody>
      </p:sp>
      <p:sp>
        <p:nvSpPr>
          <p:cNvPr id="237" name="Дуга 54"/>
          <p:cNvSpPr>
            <a:spLocks/>
          </p:cNvSpPr>
          <p:nvPr/>
        </p:nvSpPr>
        <p:spPr bwMode="auto">
          <a:xfrm flipH="1">
            <a:off x="4211960" y="4026657"/>
            <a:ext cx="4932040" cy="857081"/>
          </a:xfrm>
          <a:custGeom>
            <a:avLst/>
            <a:gdLst>
              <a:gd name="T0" fmla="*/ 3143073 w 5286412"/>
              <a:gd name="T1" fmla="*/ 10828 h 1200152"/>
              <a:gd name="T2" fmla="*/ 2643206 w 5286412"/>
              <a:gd name="T3" fmla="*/ 600076 h 1200152"/>
              <a:gd name="T4" fmla="*/ 5286412 w 5286412"/>
              <a:gd name="T5" fmla="*/ 600076 h 1200152"/>
              <a:gd name="T6" fmla="*/ 11796480 60000 65536"/>
              <a:gd name="T7" fmla="*/ 11796480 60000 65536"/>
              <a:gd name="T8" fmla="*/ 5898240 60000 65536"/>
              <a:gd name="T9" fmla="*/ 3143073 w 5286412"/>
              <a:gd name="T10" fmla="*/ 10828 h 1200152"/>
              <a:gd name="T11" fmla="*/ 5286412 w 5286412"/>
              <a:gd name="T12" fmla="*/ 600076 h 1200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6412" h="1200152" stroke="0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  <a:lnTo>
                  <a:pt x="2643206" y="600076"/>
                </a:lnTo>
                <a:close/>
              </a:path>
              <a:path w="5286412" h="1200152" fill="none">
                <a:moveTo>
                  <a:pt x="3143073" y="10828"/>
                </a:moveTo>
                <a:lnTo>
                  <a:pt x="3143072" y="10828"/>
                </a:lnTo>
                <a:cubicBezTo>
                  <a:pt x="4387270" y="65227"/>
                  <a:pt x="5286412" y="312420"/>
                  <a:pt x="5286412" y="600076"/>
                </a:cubicBezTo>
                <a:cubicBezTo>
                  <a:pt x="5286412" y="600077"/>
                  <a:pt x="5286411" y="600079"/>
                  <a:pt x="5286411" y="600081"/>
                </a:cubicBezTo>
              </a:path>
            </a:pathLst>
          </a:custGeom>
          <a:noFill/>
          <a:ln>
            <a:solidFill>
              <a:srgbClr val="ED209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Text Box 88"/>
          <p:cNvSpPr txBox="1">
            <a:spLocks noChangeArrowheads="1"/>
          </p:cNvSpPr>
          <p:nvPr/>
        </p:nvSpPr>
        <p:spPr bwMode="auto">
          <a:xfrm>
            <a:off x="5398838" y="4070127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ED2099"/>
                </a:solidFill>
                <a:latin typeface="Arial" pitchFamily="34" charset="0"/>
                <a:cs typeface="Arial" pitchFamily="34" charset="0"/>
              </a:rPr>
              <a:t>більше</a:t>
            </a:r>
            <a:endParaRPr lang="ru-RU" dirty="0">
              <a:solidFill>
                <a:srgbClr val="ED2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Дуга 56"/>
          <p:cNvSpPr>
            <a:spLocks/>
          </p:cNvSpPr>
          <p:nvPr/>
        </p:nvSpPr>
        <p:spPr bwMode="auto">
          <a:xfrm>
            <a:off x="1691086" y="4054214"/>
            <a:ext cx="3168946" cy="764810"/>
          </a:xfrm>
          <a:custGeom>
            <a:avLst/>
            <a:gdLst>
              <a:gd name="T0" fmla="*/ 2071967 w 4071966"/>
              <a:gd name="T1" fmla="*/ 99 h 1271590"/>
              <a:gd name="T2" fmla="*/ 2035983 w 4071966"/>
              <a:gd name="T3" fmla="*/ 635795 h 1271590"/>
              <a:gd name="T4" fmla="*/ 4071966 w 4071966"/>
              <a:gd name="T5" fmla="*/ 635795 h 1271590"/>
              <a:gd name="T6" fmla="*/ 11796480 60000 65536"/>
              <a:gd name="T7" fmla="*/ 11796480 60000 65536"/>
              <a:gd name="T8" fmla="*/ 5898240 60000 65536"/>
              <a:gd name="T9" fmla="*/ 2071967 w 4071966"/>
              <a:gd name="T10" fmla="*/ 99 h 1271590"/>
              <a:gd name="T11" fmla="*/ 4071966 w 4071966"/>
              <a:gd name="T12" fmla="*/ 635795 h 1271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71966" h="1271590" stroke="0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  <a:lnTo>
                  <a:pt x="2035983" y="635795"/>
                </a:lnTo>
                <a:close/>
              </a:path>
              <a:path w="4071966" h="1271590" fill="none">
                <a:moveTo>
                  <a:pt x="2071967" y="99"/>
                </a:moveTo>
                <a:lnTo>
                  <a:pt x="2071966" y="99"/>
                </a:lnTo>
                <a:cubicBezTo>
                  <a:pt x="3182208" y="6227"/>
                  <a:pt x="4071966" y="289035"/>
                  <a:pt x="4071966" y="635795"/>
                </a:cubicBezTo>
                <a:cubicBezTo>
                  <a:pt x="4071966" y="635796"/>
                  <a:pt x="4071965" y="635797"/>
                  <a:pt x="4071965" y="635798"/>
                </a:cubicBezTo>
              </a:path>
            </a:pathLst>
          </a:custGeom>
          <a:noFill/>
          <a:ln>
            <a:solidFill>
              <a:srgbClr val="2BBAF1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Text Box 90"/>
          <p:cNvSpPr txBox="1">
            <a:spLocks noChangeArrowheads="1"/>
          </p:cNvSpPr>
          <p:nvPr/>
        </p:nvSpPr>
        <p:spPr bwMode="auto">
          <a:xfrm>
            <a:off x="3275087" y="4054214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rgbClr val="2BBAF1"/>
                </a:solidFill>
                <a:latin typeface="Arial" pitchFamily="34" charset="0"/>
                <a:cs typeface="Arial" pitchFamily="34" charset="0"/>
              </a:rPr>
              <a:t>менше</a:t>
            </a:r>
            <a:endParaRPr lang="ru-RU" dirty="0">
              <a:solidFill>
                <a:srgbClr val="2BBAF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Овал 240"/>
          <p:cNvSpPr>
            <a:spLocks noChangeArrowheads="1"/>
          </p:cNvSpPr>
          <p:nvPr/>
        </p:nvSpPr>
        <p:spPr bwMode="auto">
          <a:xfrm>
            <a:off x="4824122" y="4414025"/>
            <a:ext cx="87312" cy="94179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Овал 241"/>
          <p:cNvSpPr>
            <a:spLocks noChangeArrowheads="1"/>
          </p:cNvSpPr>
          <p:nvPr/>
        </p:nvSpPr>
        <p:spPr bwMode="auto">
          <a:xfrm>
            <a:off x="4177111" y="4398519"/>
            <a:ext cx="87312" cy="94179"/>
          </a:xfrm>
          <a:prstGeom prst="ellipse">
            <a:avLst/>
          </a:prstGeom>
          <a:solidFill>
            <a:srgbClr val="00B0F0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0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500"/>
                            </p:stCondLst>
                            <p:childTnLst>
                              <p:par>
                                <p:cTn id="1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0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500"/>
                            </p:stCondLst>
                            <p:childTnLst>
                              <p:par>
                                <p:cTn id="2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500"/>
                            </p:stCondLst>
                            <p:childTnLst>
                              <p:par>
                                <p:cTn id="2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500"/>
                            </p:stCondLst>
                            <p:childTnLst>
                              <p:par>
                                <p:cTn id="2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000"/>
                            </p:stCondLst>
                            <p:childTnLst>
                              <p:par>
                                <p:cTn id="2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3500"/>
                            </p:stCondLst>
                            <p:childTnLst>
                              <p:par>
                                <p:cTn id="2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000"/>
                            </p:stCondLst>
                            <p:childTnLst>
                              <p:par>
                                <p:cTn id="2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500"/>
                            </p:stCondLst>
                            <p:childTnLst>
                              <p:par>
                                <p:cTn id="3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0"/>
                            </p:stCondLst>
                            <p:childTnLst>
                              <p:par>
                                <p:cTn id="3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500"/>
                            </p:stCondLst>
                            <p:childTnLst>
                              <p:par>
                                <p:cTn id="3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60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6500"/>
                            </p:stCondLst>
                            <p:childTnLst>
                              <p:par>
                                <p:cTn id="3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111" grpId="0" animBg="1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3" grpId="0"/>
      <p:bldP spid="125" grpId="0"/>
      <p:bldP spid="126" grpId="0" animBg="1"/>
      <p:bldP spid="226" grpId="0" animBg="1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8" grpId="0"/>
      <p:bldP spid="240" grpId="0"/>
      <p:bldP spid="241" grpId="0" animBg="1"/>
      <p:bldP spid="2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36" y="1778522"/>
            <a:ext cx="1056496" cy="928694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 rotWithShape="1">
          <a:blip r:embed="rId3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 t="4094" r="42893" b="38889"/>
          <a:stretch>
            <a:fillRect/>
          </a:stretch>
        </p:blipFill>
        <p:spPr bwMode="auto">
          <a:xfrm>
            <a:off x="4714876" y="1778522"/>
            <a:ext cx="349821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 t="4094" r="42893" b="38889"/>
          <a:stretch>
            <a:fillRect/>
          </a:stretch>
        </p:blipFill>
        <p:spPr bwMode="auto">
          <a:xfrm>
            <a:off x="1214414" y="1778522"/>
            <a:ext cx="349821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Заголовок 52"/>
          <p:cNvSpPr txBox="1">
            <a:spLocks/>
          </p:cNvSpPr>
          <p:nvPr/>
        </p:nvSpPr>
        <p:spPr>
          <a:xfrm>
            <a:off x="0" y="-14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Порівняй числа.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55077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4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62957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6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643042" y="1778522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06324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643042" y="2278588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6324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2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75031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4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173707" y="1787993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38102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6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88391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2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173707" y="2288059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75281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4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21086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4707743" y="1791173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67886" y="17034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1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2024" y="218794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1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714876" y="2278588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39285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5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57587" y="17021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241059" y="1788514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04906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2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50168" y="21845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234047" y="2275169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97714" y="21861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5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94088" y="170035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5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7774768" y="1788414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pic>
        <p:nvPicPr>
          <p:cNvPr id="65" name="Рисунок 64"/>
          <p:cNvPicPr/>
          <p:nvPr/>
        </p:nvPicPr>
        <p:blipFill>
          <a:blip r:embed="rId5" cstate="print"/>
          <a:srcRect t="4094" r="90670" b="38889"/>
          <a:stretch>
            <a:fillRect/>
          </a:stretch>
        </p:blipFill>
        <p:spPr bwMode="auto">
          <a:xfrm>
            <a:off x="8215338" y="1778522"/>
            <a:ext cx="5715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7919108" y="16947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6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79793" y="21861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767539" y="2264538"/>
            <a:ext cx="214314" cy="2143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19108" y="2183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4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3527276"/>
            <a:ext cx="4848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119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5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75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  <p:bldP spid="55" grpId="0" animBg="1"/>
      <p:bldP spid="56" grpId="0"/>
      <p:bldP spid="57" grpId="0"/>
      <p:bldP spid="58" grpId="0" animBg="1"/>
      <p:bldP spid="59" grpId="0"/>
      <p:bldP spid="60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139702"/>
            <a:ext cx="8572560" cy="128588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2108908" y="2282578"/>
            <a:ext cx="571504" cy="571504"/>
            <a:chOff x="3286116" y="1285860"/>
            <a:chExt cx="571504" cy="571504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Блок-схема: узел 53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Блок-схема: узел 54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Блок-схема: узел 55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Прямоугольник с одним вырезанным углом 22"/>
          <p:cNvSpPr/>
          <p:nvPr/>
        </p:nvSpPr>
        <p:spPr>
          <a:xfrm>
            <a:off x="2689152" y="2282578"/>
            <a:ext cx="642942" cy="571504"/>
          </a:xfrm>
          <a:prstGeom prst="snip1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7"/>
          <p:cNvSpPr txBox="1">
            <a:spLocks/>
          </p:cNvSpPr>
          <p:nvPr/>
        </p:nvSpPr>
        <p:spPr>
          <a:xfrm>
            <a:off x="0" y="-205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Скільки точок «сховалося» за кожним аркушем?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20"/>
          <p:cNvGrpSpPr/>
          <p:nvPr/>
        </p:nvGrpSpPr>
        <p:grpSpPr>
          <a:xfrm>
            <a:off x="465834" y="2282578"/>
            <a:ext cx="571504" cy="571504"/>
            <a:chOff x="2071670" y="1285860"/>
            <a:chExt cx="571504" cy="57150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с одним вырезанным углом 20"/>
          <p:cNvSpPr/>
          <p:nvPr/>
        </p:nvSpPr>
        <p:spPr>
          <a:xfrm>
            <a:off x="1037338" y="2282578"/>
            <a:ext cx="642942" cy="571504"/>
          </a:xfrm>
          <a:prstGeom prst="snip1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1180214" y="2354016"/>
            <a:ext cx="355476" cy="36004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2823288" y="2354016"/>
            <a:ext cx="355476" cy="36004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36"/>
          <p:cNvGrpSpPr/>
          <p:nvPr/>
        </p:nvGrpSpPr>
        <p:grpSpPr>
          <a:xfrm>
            <a:off x="3966296" y="2282578"/>
            <a:ext cx="571504" cy="571504"/>
            <a:chOff x="4500562" y="1285860"/>
            <a:chExt cx="571504" cy="57150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Блок-схема: узел 26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Блок-схема: узел 27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Блок-схема: узел 28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Блок-схема: узел 29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Прямоугольник с одним вырезанным углом 30"/>
          <p:cNvSpPr/>
          <p:nvPr/>
        </p:nvSpPr>
        <p:spPr>
          <a:xfrm>
            <a:off x="4537800" y="2282578"/>
            <a:ext cx="642942" cy="571504"/>
          </a:xfrm>
          <a:prstGeom prst="snip1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680676" y="2354016"/>
            <a:ext cx="355476" cy="36004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Группа 49"/>
          <p:cNvGrpSpPr/>
          <p:nvPr/>
        </p:nvGrpSpPr>
        <p:grpSpPr>
          <a:xfrm>
            <a:off x="5823684" y="2282578"/>
            <a:ext cx="571504" cy="571504"/>
            <a:chOff x="285720" y="1285860"/>
            <a:chExt cx="571504" cy="57150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Блок-схема: узел 34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Прямоугольник с одним вырезанным углом 35"/>
          <p:cNvSpPr/>
          <p:nvPr/>
        </p:nvSpPr>
        <p:spPr>
          <a:xfrm>
            <a:off x="6395188" y="2282578"/>
            <a:ext cx="642942" cy="571504"/>
          </a:xfrm>
          <a:prstGeom prst="snip1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6538064" y="2354016"/>
            <a:ext cx="355476" cy="36004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55"/>
          <p:cNvGrpSpPr/>
          <p:nvPr/>
        </p:nvGrpSpPr>
        <p:grpSpPr>
          <a:xfrm>
            <a:off x="7538196" y="2282578"/>
            <a:ext cx="571504" cy="571504"/>
            <a:chOff x="3286116" y="2571744"/>
            <a:chExt cx="571504" cy="57150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noFill/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Блок-схема: узел 39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Блок-схема: узел 40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Блок-схема: узел 41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Блок-схема: узел 42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Прямоугольник с одним вырезанным углом 44"/>
          <p:cNvSpPr/>
          <p:nvPr/>
        </p:nvSpPr>
        <p:spPr>
          <a:xfrm>
            <a:off x="8109700" y="2282578"/>
            <a:ext cx="642942" cy="571504"/>
          </a:xfrm>
          <a:prstGeom prst="snip1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8252576" y="2354016"/>
            <a:ext cx="355476" cy="360040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823024" y="2996958"/>
            <a:ext cx="355476" cy="360040"/>
          </a:xfrm>
          <a:prstGeom prst="flowChartProcess">
            <a:avLst/>
          </a:prstGeom>
          <a:solidFill>
            <a:srgbClr val="FCD9EE"/>
          </a:solidFill>
          <a:ln>
            <a:solidFill>
              <a:srgbClr val="EE1A9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2466098" y="2996958"/>
            <a:ext cx="355476" cy="360040"/>
          </a:xfrm>
          <a:prstGeom prst="flowChartProcess">
            <a:avLst/>
          </a:prstGeom>
          <a:solidFill>
            <a:srgbClr val="FCD9EE"/>
          </a:solidFill>
          <a:ln>
            <a:solidFill>
              <a:srgbClr val="EE1A9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5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4394924" y="2996958"/>
            <a:ext cx="355476" cy="360040"/>
          </a:xfrm>
          <a:prstGeom prst="flowChartProcess">
            <a:avLst/>
          </a:prstGeom>
          <a:solidFill>
            <a:srgbClr val="FCD9EE"/>
          </a:solidFill>
          <a:ln>
            <a:solidFill>
              <a:srgbClr val="EE1A9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5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6252312" y="2996958"/>
            <a:ext cx="355476" cy="360040"/>
          </a:xfrm>
          <a:prstGeom prst="flowChartProcess">
            <a:avLst/>
          </a:prstGeom>
          <a:solidFill>
            <a:srgbClr val="FCD9EE"/>
          </a:solidFill>
          <a:ln>
            <a:solidFill>
              <a:srgbClr val="EE1A9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7966824" y="2996958"/>
            <a:ext cx="355476" cy="360040"/>
          </a:xfrm>
          <a:prstGeom prst="flowChartProcess">
            <a:avLst/>
          </a:prstGeom>
          <a:solidFill>
            <a:srgbClr val="FCD9EE"/>
          </a:solidFill>
          <a:ln>
            <a:solidFill>
              <a:srgbClr val="EE1A9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6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946" y="3583342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068685" y="3583342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5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859424" y="3584427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+ 1 = 5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5650162" y="3583342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3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440901" y="3583342"/>
            <a:ext cx="1356752" cy="380968"/>
          </a:xfrm>
          <a:prstGeom prst="roundRect">
            <a:avLst/>
          </a:prstGeom>
          <a:solidFill>
            <a:srgbClr val="FCD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+ 1 = 6</a:t>
            </a:r>
          </a:p>
        </p:txBody>
      </p:sp>
    </p:spTree>
    <p:extLst>
      <p:ext uri="{BB962C8B-B14F-4D97-AF65-F5344CB8AC3E}">
        <p14:creationId xmlns:p14="http://schemas.microsoft.com/office/powerpoint/2010/main" val="4028119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32" grpId="0"/>
      <p:bldP spid="37" grpId="0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3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242580"/>
            <a:ext cx="5904656" cy="24603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732240" y="2354793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6 – 5 = 1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 – 4 = 2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 – 3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3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 –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 –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5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71802" y="2341205"/>
            <a:ext cx="1788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5 + 1 = 6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4 + 2 = 6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3 + 3 = 6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2 + 4 = 6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1 + 5 = 6</a:t>
            </a:r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0" y="-19186"/>
            <a:ext cx="8229600" cy="1371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uk-UA" sz="2200" dirty="0">
                <a:latin typeface="Arial" pitchFamily="34" charset="0"/>
                <a:cs typeface="Arial" pitchFamily="34" charset="0"/>
              </a:rPr>
            </a:br>
            <a:r>
              <a:rPr lang="uk-UA" sz="2200" dirty="0">
                <a:latin typeface="Arial" pitchFamily="34" charset="0"/>
                <a:cs typeface="Arial" pitchFamily="34" charset="0"/>
              </a:rPr>
              <a:t>Перевір, чи правильно записано склад числа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6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uk-UA" sz="2200" dirty="0">
                <a:latin typeface="Arial" pitchFamily="34" charset="0"/>
                <a:cs typeface="Arial" pitchFamily="34" charset="0"/>
              </a:rPr>
              <a:t>Розглянь, як склали рівності на додавання і віднімання. Закінчи складати рівності.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713684"/>
            <a:ext cx="285752" cy="357190"/>
          </a:xfrm>
          <a:prstGeom prst="rect">
            <a:avLst/>
          </a:prstGeom>
          <a:solidFill>
            <a:srgbClr val="80D6F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4127155"/>
            <a:ext cx="285752" cy="357190"/>
          </a:xfrm>
          <a:prstGeom prst="rect">
            <a:avLst/>
          </a:prstGeom>
          <a:solidFill>
            <a:srgbClr val="80D6F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58656" y="3698527"/>
            <a:ext cx="285752" cy="357190"/>
          </a:xfrm>
          <a:prstGeom prst="rect">
            <a:avLst/>
          </a:prstGeom>
          <a:solidFill>
            <a:srgbClr val="80D6F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8656" y="4127155"/>
            <a:ext cx="285752" cy="357190"/>
          </a:xfrm>
          <a:prstGeom prst="rect">
            <a:avLst/>
          </a:prstGeom>
          <a:solidFill>
            <a:srgbClr val="80D6F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568537"/>
            <a:ext cx="1400175" cy="3276600"/>
          </a:xfrm>
          <a:prstGeom prst="rect">
            <a:avLst/>
          </a:prstGeom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229880" y="2708963"/>
            <a:ext cx="452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2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12784" y="3155013"/>
            <a:ext cx="4513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3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240348" y="3611169"/>
            <a:ext cx="4513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4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40348" y="4056618"/>
            <a:ext cx="430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5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27584" y="2378919"/>
            <a:ext cx="360040" cy="349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78548" y="2242580"/>
            <a:ext cx="430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5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67396" y="2710381"/>
            <a:ext cx="4513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4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80736" y="3155560"/>
            <a:ext cx="4513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3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07007" y="3622742"/>
            <a:ext cx="452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2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87723" y="4054790"/>
            <a:ext cx="452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1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37205" y="2242580"/>
            <a:ext cx="5984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i="1" dirty="0">
                <a:latin typeface="Arial" pitchFamily="34" charset="0"/>
                <a:cs typeface="Arial" pitchFamily="34" charset="0"/>
              </a:rPr>
              <a:t>1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19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455</Words>
  <Application>Microsoft Office PowerPoint</Application>
  <PresentationFormat>Экран (16:9)</PresentationFormat>
  <Paragraphs>229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Masha</dc:creator>
  <cp:lastModifiedBy>Redaktor</cp:lastModifiedBy>
  <cp:revision>132</cp:revision>
  <dcterms:created xsi:type="dcterms:W3CDTF">2017-08-14T11:51:21Z</dcterms:created>
  <dcterms:modified xsi:type="dcterms:W3CDTF">2023-02-23T12:59:55Z</dcterms:modified>
</cp:coreProperties>
</file>